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9" r:id="rId9"/>
    <p:sldId id="270" r:id="rId10"/>
    <p:sldId id="263" r:id="rId11"/>
    <p:sldId id="271" r:id="rId12"/>
    <p:sldId id="272" r:id="rId13"/>
    <p:sldId id="262" r:id="rId14"/>
    <p:sldId id="265" r:id="rId15"/>
    <p:sldId id="273" r:id="rId16"/>
  </p:sldIdLst>
  <p:sldSz cx="14630400" cy="8229600"/>
  <p:notesSz cx="8229600" cy="14630400"/>
  <p:embeddedFontLst>
    <p:embeddedFont>
      <p:font typeface="Barlow Bold" panose="020B0604020202020204" charset="0"/>
      <p:bold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4" autoAdjust="0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6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C41C-24B1-E9B5-8336-7267094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E7684-6897-8C20-E863-39BCC49F1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3F32-0265-E577-8F0C-02DD0AAE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3FFF9-ABEB-EE22-B6C1-4408D1D60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84071" y="9619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84071" y="342137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Team </a:t>
            </a:r>
            <a:r>
              <a:rPr lang="hu-HU" sz="20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members</a:t>
            </a: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ea typeface="Montserrat" pitchFamily="34" charset="-122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Tóth Krisztián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Kenéz Bence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Kreszl Tamás</a:t>
            </a:r>
            <a:endParaRPr lang="en-US" sz="20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533" y="330279"/>
            <a:ext cx="7679055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235" y="1936433"/>
            <a:ext cx="22860" cy="5155049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949464" y="2372201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525006" y="2160032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93003" y="2226707"/>
            <a:ext cx="11120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42135" y="2135148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42135" y="2581275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used Git for version control, allowing us to track changes, collaborate effectively, and manage code branches.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49464" y="4050744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525006" y="3838575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60737" y="3905250"/>
            <a:ext cx="1758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42135" y="3813691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Jira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42135" y="4259818"/>
            <a:ext cx="6287453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Jira served as our project management tool, enabling us to track tasks, assign roles, and monitor progress.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49464" y="5729288"/>
            <a:ext cx="695801" cy="22860"/>
          </a:xfrm>
          <a:prstGeom prst="roundRect">
            <a:avLst>
              <a:gd name="adj" fmla="val 7828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525006" y="5517118"/>
            <a:ext cx="447318" cy="447318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63833" y="5583793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42135" y="5492234"/>
            <a:ext cx="261616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Communication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135" y="5938361"/>
            <a:ext cx="628745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established clear communication channels, including regular meetings and online discussions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</a:t>
            </a:r>
            <a:r>
              <a:rPr lang="hu-HU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hu-HU" sz="155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Discord</a:t>
            </a: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to ensure smooth collaboration and effective problem-solving.</a:t>
            </a:r>
            <a:endParaRPr lang="en-US" sz="155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5B0AF3-01FE-8ADD-7A28-B59DF3CB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5321081" y="125340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Github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commit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0E799DC-E2CB-0E5C-1E51-D2ED6E4DB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26" y="1880112"/>
            <a:ext cx="11501948" cy="60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23173" y="131615"/>
            <a:ext cx="1082706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Teamwork and Project Management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2BEDCF57-2BAC-CB26-8BF6-62831A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91A2848-6BC4-7973-6514-9BDC59D23A88}"/>
              </a:ext>
            </a:extLst>
          </p:cNvPr>
          <p:cNvSpPr txBox="1"/>
          <p:nvPr/>
        </p:nvSpPr>
        <p:spPr>
          <a:xfrm>
            <a:off x="3274834" y="785625"/>
            <a:ext cx="7315200" cy="42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en-GB" sz="2200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Workload</a:t>
            </a:r>
            <a:endParaRPr lang="hu-HU" sz="2200" b="1" dirty="0">
              <a:solidFill>
                <a:srgbClr val="9998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EDBE35A-DE75-360A-33BA-500BDA94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69" y="1247888"/>
            <a:ext cx="8402330" cy="68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93937" y="243126"/>
            <a:ext cx="75848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Testin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29" y="24237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3569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Unit testing: We conducted thorough unit tests to ensure individual components of the code function correctly.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5" y="2425242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93937" y="3799165"/>
            <a:ext cx="23258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Integration testing: We tested how different modules interact with each other to ensure seamless integration.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0065" y="239006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328796" y="3799165"/>
            <a:ext cx="232576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User acceptance testing: We involved real users to test the website's usability, functionality, and overall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991C4E-E759-156C-049E-45CECFFE4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83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366010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366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e</a:t>
            </a: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grating </a:t>
            </a:r>
            <a:r>
              <a:rPr lang="en-US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SimlePay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2852142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plan to integrate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SimplePay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secure payment 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7621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762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248269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start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developing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Mobile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application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15826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Feedback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5644396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will continuously gather feedback from users and make adjustments to improve the platform's functionality and user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7F8C1CC-7778-E85D-94ED-E6F41E8F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ADD004B0-9296-C6D3-218D-D26CAD17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6" name="Kép 5" descr="A képen Grafikus tervezés, Grafika, rajz, embléma látható&#10;&#10;AI-generated content may be incorrect.">
            <a:extLst>
              <a:ext uri="{FF2B5EF4-FFF2-40B4-BE49-F238E27FC236}">
                <a16:creationId xmlns:a16="http://schemas.microsoft.com/office/drawing/2014/main" id="{AADA9FDD-308E-955F-3EC8-43627478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674614"/>
            <a:ext cx="4812844" cy="4880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6C24174-4C41-7B2C-0719-CFBC53D693B7}"/>
              </a:ext>
            </a:extLst>
          </p:cNvPr>
          <p:cNvSpPr/>
          <p:nvPr/>
        </p:nvSpPr>
        <p:spPr>
          <a:xfrm>
            <a:off x="5774353" y="3337783"/>
            <a:ext cx="148062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Thanks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for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watching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</a:t>
            </a:r>
            <a:b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</a:b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now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lets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live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application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!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09" y="3510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The Problem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06949" y="1658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Limited Options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06949" y="223111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Existing sneaker stores often lack variety and offer a limited selection of brands and styles.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67199" y="28470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Inconsistent Quality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67199" y="341983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poor customer service, unreliable shipping, and questionable product authenticity.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DFA0871-033E-83DC-3691-73A0B9FB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711440"/>
            <a:ext cx="1932638" cy="46274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B6AA79C-0AF5-1EC5-C8E8-764CA892416A}"/>
              </a:ext>
            </a:extLst>
          </p:cNvPr>
          <p:cNvSpPr/>
          <p:nvPr/>
        </p:nvSpPr>
        <p:spPr>
          <a:xfrm>
            <a:off x="1306949" y="4113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High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FCC82CE-7114-B2E9-6CAE-933AE6A8E0D3}"/>
              </a:ext>
            </a:extLst>
          </p:cNvPr>
          <p:cNvSpPr/>
          <p:nvPr/>
        </p:nvSpPr>
        <p:spPr>
          <a:xfrm>
            <a:off x="1306949" y="4686538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Some online retailers have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really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high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selling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used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sneakers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2E3AE91-B08F-7DC3-FF77-256DBFED718F}"/>
              </a:ext>
            </a:extLst>
          </p:cNvPr>
          <p:cNvSpPr/>
          <p:nvPr/>
        </p:nvSpPr>
        <p:spPr>
          <a:xfrm>
            <a:off x="8067199" y="5361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Few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platforms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A07BEB9-72DB-94F6-EADC-0D4A5C955A9F}"/>
              </a:ext>
            </a:extLst>
          </p:cNvPr>
          <p:cNvSpPr/>
          <p:nvPr/>
        </p:nvSpPr>
        <p:spPr>
          <a:xfrm>
            <a:off x="8067199" y="5934671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- There are few platforms that are easy for resellers to use and where used shoes can be sold easily.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7241" y="391240"/>
            <a:ext cx="6027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Sneak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R’s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solution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163199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Comprehensive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8726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 platform offers a wide range of popular brands, ensuring customers find their perfect match.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6747" y="155936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163199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70763" y="155936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Dedicated Departments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70763" y="240172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have dedicated departments for specific shoe types, such as running, basketball, and lifestyle sneakers.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44709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466820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FB6D6B3-35F3-59A5-ADE8-30F6606D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5E711E62-D31B-8654-17E5-3561ABD303AB}"/>
              </a:ext>
            </a:extLst>
          </p:cNvPr>
          <p:cNvSpPr/>
          <p:nvPr/>
        </p:nvSpPr>
        <p:spPr>
          <a:xfrm>
            <a:off x="10166746" y="45955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1F72D8B-298F-0283-9C07-0A2DD4704EC3}"/>
              </a:ext>
            </a:extLst>
          </p:cNvPr>
          <p:cNvSpPr/>
          <p:nvPr/>
        </p:nvSpPr>
        <p:spPr>
          <a:xfrm>
            <a:off x="10349864" y="46682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hu-HU" sz="265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3A813F0-FCCA-F407-515B-65B8F7C16C6C}"/>
              </a:ext>
            </a:extLst>
          </p:cNvPr>
          <p:cNvSpPr/>
          <p:nvPr/>
        </p:nvSpPr>
        <p:spPr>
          <a:xfrm>
            <a:off x="10870763" y="4595575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79913FC-F77A-0B19-7FC9-08FBB4A7205D}"/>
              </a:ext>
            </a:extLst>
          </p:cNvPr>
          <p:cNvSpPr/>
          <p:nvPr/>
        </p:nvSpPr>
        <p:spPr>
          <a:xfrm>
            <a:off x="108707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the only platform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where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you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can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buy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and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sell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shoes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either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a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another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reseller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from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our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website.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D221B08-DE5A-AD53-294A-598DB546BA9E}"/>
              </a:ext>
            </a:extLst>
          </p:cNvPr>
          <p:cNvSpPr/>
          <p:nvPr/>
        </p:nvSpPr>
        <p:spPr>
          <a:xfrm>
            <a:off x="6948726" y="460033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hu-HU" sz="2200" b="1" dirty="0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Low </a:t>
            </a:r>
            <a:r>
              <a:rPr lang="hu-HU" sz="2200" b="1" dirty="0" err="1">
                <a:solidFill>
                  <a:srgbClr val="EEEFF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fees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4000E63-C3C1-2397-173B-1F37ED3418E2}"/>
              </a:ext>
            </a:extLst>
          </p:cNvPr>
          <p:cNvSpPr/>
          <p:nvPr/>
        </p:nvSpPr>
        <p:spPr>
          <a:xfrm>
            <a:off x="7126963" y="5437942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offer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low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fees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,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beacause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are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m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aking</a:t>
            </a:r>
            <a:r>
              <a:rPr lang="en-US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profit from </a:t>
            </a:r>
            <a:r>
              <a:rPr lang="en-US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adverti</a:t>
            </a:r>
            <a:r>
              <a:rPr lang="hu-HU" sz="1700" dirty="0" err="1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sments</a:t>
            </a:r>
            <a:r>
              <a:rPr lang="hu-HU" sz="17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948364-F57A-9D8D-3E34-F2A1755EAA3E}"/>
              </a:ext>
            </a:extLst>
          </p:cNvPr>
          <p:cNvSpPr/>
          <p:nvPr/>
        </p:nvSpPr>
        <p:spPr>
          <a:xfrm>
            <a:off x="6029655" y="0"/>
            <a:ext cx="3310417" cy="712708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Design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6B0A71-C58D-A92B-EBCD-11830A8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17843"/>
            <a:ext cx="13054012" cy="741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8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9A7B-D375-0F6F-5A5C-5E9CF97D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9975D4C6-2BB8-3B82-161E-01DF91B1B666}"/>
              </a:ext>
            </a:extLst>
          </p:cNvPr>
          <p:cNvSpPr/>
          <p:nvPr/>
        </p:nvSpPr>
        <p:spPr>
          <a:xfrm>
            <a:off x="5847390" y="227370"/>
            <a:ext cx="4013527" cy="644571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sz="36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plan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17B9D8-B00A-FCF9-A683-E2B81E0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 descr="A képen képernyőkép, szöveg, Multimédiás szoftver, tervezés látható&#10;&#10;AI-generated content may be incorrect.">
            <a:extLst>
              <a:ext uri="{FF2B5EF4-FFF2-40B4-BE49-F238E27FC236}">
                <a16:creationId xmlns:a16="http://schemas.microsoft.com/office/drawing/2014/main" id="{3F06BDB8-969F-6941-A17E-997D82B7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81" y="752755"/>
            <a:ext cx="10930238" cy="74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Architecture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used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in </a:t>
            </a:r>
            <a:r>
              <a:rPr lang="hu-HU" sz="445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our</a:t>
            </a:r>
            <a:r>
              <a:rPr lang="hu-HU" sz="445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project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user interface is built with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Angular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, a popular framework for creating dynamic and responsive web applications.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The server-side logic is implemented using NodeJS, a robust and scalable runtime environment for JavaScript.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22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22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We chose </a:t>
            </a:r>
            <a:r>
              <a:rPr lang="hu-HU" sz="1700" dirty="0" err="1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MySQL</a:t>
            </a:r>
            <a:r>
              <a:rPr lang="en-US" sz="1700" dirty="0">
                <a:solidFill>
                  <a:srgbClr val="EEEFF5"/>
                </a:solidFill>
                <a:latin typeface="Franklin Gothic Medium" panose="020B0603020102020204" pitchFamily="34" charset="0"/>
                <a:ea typeface="Montserrat" pitchFamily="34" charset="-122"/>
                <a:cs typeface="Arial" panose="020B0604020202020204" pitchFamily="34" charset="0"/>
              </a:rPr>
              <a:t> as our database, a NoSQL solution that provides flexibility and scalability for storing data about products, customers, and orders.</a:t>
            </a:r>
            <a:endParaRPr lang="en-US" sz="17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023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Frontend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Angular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, 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3B0C1E1-7D09-281B-AE3D-34FBFA1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59" y="1981200"/>
            <a:ext cx="11794882" cy="5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84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Backend (</a:t>
            </a:r>
            <a:r>
              <a:rPr lang="hu-HU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Java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0C7494-BF27-07E7-2522-8CE45EA5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44" y="2162160"/>
            <a:ext cx="11227118" cy="54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3C40A2D-549A-A94B-F7CB-658208115CA0}"/>
              </a:ext>
            </a:extLst>
          </p:cNvPr>
          <p:cNvSpPr txBox="1"/>
          <p:nvPr/>
        </p:nvSpPr>
        <p:spPr>
          <a:xfrm>
            <a:off x="4945261" y="169941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hu-HU" b="1" dirty="0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and </a:t>
            </a:r>
            <a:r>
              <a:rPr lang="hu-HU" b="1" dirty="0" err="1">
                <a:solidFill>
                  <a:srgbClr val="9998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4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5909" y="514945"/>
            <a:ext cx="78100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 (</a:t>
            </a:r>
            <a:r>
              <a:rPr lang="hu-HU" sz="4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MySQL</a:t>
            </a:r>
            <a:r>
              <a:rPr lang="en-US" sz="4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D9D585D-EDEF-AD9B-4A39-7ED7B3BC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62" y="7635240"/>
            <a:ext cx="1932638" cy="46274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DAAA22-0AD4-DF3F-3467-32AD3FD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" y="1498287"/>
            <a:ext cx="6256020" cy="659969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BF040C-7B09-847D-9479-6FF4DFDA2F8D}"/>
              </a:ext>
            </a:extLst>
          </p:cNvPr>
          <p:cNvSpPr txBox="1"/>
          <p:nvPr/>
        </p:nvSpPr>
        <p:spPr>
          <a:xfrm>
            <a:off x="2173121" y="102054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R</a:t>
            </a:r>
            <a:r>
              <a:rPr lang="en-US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outines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E01F4DE-F509-D74D-CACC-6F4E48020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1" y="3111124"/>
            <a:ext cx="7650480" cy="299884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37D206F-BA62-9A87-D183-3A150EA7FA87}"/>
              </a:ext>
            </a:extLst>
          </p:cNvPr>
          <p:cNvSpPr txBox="1"/>
          <p:nvPr/>
        </p:nvSpPr>
        <p:spPr>
          <a:xfrm>
            <a:off x="9488321" y="2635985"/>
            <a:ext cx="731520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Database</a:t>
            </a:r>
            <a:r>
              <a:rPr lang="hu-HU" sz="1800" b="1" dirty="0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</a:t>
            </a:r>
            <a:r>
              <a:rPr lang="hu-HU" sz="1800" b="1" dirty="0" err="1">
                <a:solidFill>
                  <a:srgbClr val="9998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Structure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507</Words>
  <Application>Microsoft Office PowerPoint</Application>
  <PresentationFormat>Egyéni</PresentationFormat>
  <Paragraphs>83</Paragraphs>
  <Slides>15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Barlow Bold</vt:lpstr>
      <vt:lpstr>Franklin Gothic Medium</vt:lpstr>
      <vt:lpstr>Montserrat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Kreszl Tamas</cp:lastModifiedBy>
  <cp:revision>25</cp:revision>
  <dcterms:created xsi:type="dcterms:W3CDTF">2025-02-24T09:24:15Z</dcterms:created>
  <dcterms:modified xsi:type="dcterms:W3CDTF">2025-03-02T18:35:05Z</dcterms:modified>
</cp:coreProperties>
</file>